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9" r:id="rId4"/>
    <p:sldId id="260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B141ED-858F-4899-8B48-C449167FAE08}" type="datetimeFigureOut">
              <a:rPr lang="fa-IR" smtClean="0"/>
              <a:t>05/01/1437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7A9E56-A0F8-419F-9BF7-CECE7893A2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235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xs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47800"/>
            <a:ext cx="915352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6408712" cy="1296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Acer\Desktop\Nooran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WORK BAHMAN\Eghtedare\power\zd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84776" cy="1368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6984776" cy="338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WORK BAHMAN\Eghtedare\power\fyu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977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WORK\WORK BAHMAN\Eghtedare\power\cgh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8545"/>
            <a:ext cx="915352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WORK\WORK BAHMAN\Eghtedare\power\dtuu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5004048" cy="52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WORK\WORK BAHMAN\Eghtedare\power\dtuu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5004048" cy="52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72608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3826768" cy="4003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852936"/>
            <a:ext cx="3816424" cy="4003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\WORK BAHMAN\Eghtedare\power\xfuxjy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6408712" cy="1296144"/>
          </a:xfrm>
        </p:spPr>
        <p:txBody>
          <a:bodyPr>
            <a:noAutofit/>
          </a:bodyPr>
          <a:lstStyle/>
          <a:p>
            <a:r>
              <a:rPr lang="fa-IR" sz="6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اللّه الرحمن الرحیم</a:t>
            </a:r>
            <a:endParaRPr lang="en-US" sz="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389440" cy="5400600"/>
          </a:xfrm>
        </p:spPr>
        <p:txBody>
          <a:bodyPr>
            <a:normAutofit/>
          </a:bodyPr>
          <a:lstStyle/>
          <a:p>
            <a:r>
              <a:rPr lang="en-US" sz="1050" dirty="0" smtClean="0"/>
              <a:t> </a:t>
            </a:r>
            <a:r>
              <a:rPr lang="fa-IR" sz="5400" dirty="0" smtClean="0">
                <a:solidFill>
                  <a:schemeClr val="tx2"/>
                </a:solidFill>
                <a:cs typeface="B Titr" pitchFamily="2" charset="-78"/>
              </a:rPr>
              <a:t>جلسه دوم</a:t>
            </a:r>
          </a:p>
          <a:p>
            <a:pPr algn="ctr"/>
            <a:endParaRPr lang="fa-IR" sz="5400" dirty="0">
              <a:solidFill>
                <a:schemeClr val="accent1">
                  <a:lumMod val="75000"/>
                </a:schemeClr>
              </a:solidFill>
              <a:cs typeface="B Homa" pitchFamily="2" charset="-78"/>
            </a:endParaRPr>
          </a:p>
          <a:p>
            <a:pPr algn="ctr"/>
            <a:endParaRPr lang="fa-IR" sz="5400" dirty="0" smtClean="0">
              <a:solidFill>
                <a:schemeClr val="accent1">
                  <a:lumMod val="75000"/>
                </a:schemeClr>
              </a:solidFill>
              <a:cs typeface="B Homa" pitchFamily="2" charset="-78"/>
            </a:endParaRPr>
          </a:p>
          <a:p>
            <a:pPr algn="ctr"/>
            <a:r>
              <a:rPr lang="fa-IR" sz="60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ذات خداوند و مراتب هستی از منظر عرفان</a:t>
            </a:r>
          </a:p>
        </p:txBody>
      </p:sp>
    </p:spTree>
    <p:extLst>
      <p:ext uri="{BB962C8B-B14F-4D97-AF65-F5344CB8AC3E}">
        <p14:creationId xmlns:p14="http://schemas.microsoft.com/office/powerpoint/2010/main" val="394337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72608" cy="1152128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ویژگی های اصلی رویکرد عرفانی</a:t>
            </a:r>
            <a:endParaRPr lang="en-US" sz="3200" dirty="0">
              <a:solidFill>
                <a:schemeClr val="tx2"/>
              </a:solidFill>
              <a:latin typeface="IranNastaliq" panose="02020505000000020003" pitchFamily="18" charset="0"/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826768" cy="40038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2. دارای نگاهی جامع که در بر دارنده دیگر </a:t>
            </a: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نگاه‌های 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فقهی</a:t>
            </a:r>
          </a:p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کلامی</a:t>
            </a:r>
          </a:p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اخلاقی</a:t>
            </a:r>
          </a:p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فلسفی</a:t>
            </a:r>
          </a:p>
          <a:p>
            <a:pPr marL="0" indent="0" algn="just"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و غیره است.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lvl="0" indent="0" algn="just">
              <a:buNone/>
            </a:pPr>
            <a:endParaRPr lang="fa-IR" b="1" dirty="0">
              <a:solidFill>
                <a:srgbClr val="1F497D"/>
              </a:solidFill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8024" y="2924944"/>
            <a:ext cx="3816424" cy="39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1</a:t>
            </a: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. برای ظاهر هستی </a:t>
            </a: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و موجودات مراتب باطنی ودرونی معتقد است.</a:t>
            </a:r>
          </a:p>
          <a:p>
            <a:pPr marL="0" indent="0" algn="just">
              <a:buNone/>
            </a:pPr>
            <a:endParaRPr lang="fa-IR" sz="2400" b="1" dirty="0" smtClean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ctr">
              <a:buNone/>
            </a:pPr>
            <a:endParaRPr lang="en-US" sz="6600" b="1" dirty="0">
              <a:solidFill>
                <a:schemeClr val="tx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784976" cy="5184576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 ذات خداوند: غیب </a:t>
            </a:r>
            <a:r>
              <a:rPr lang="fa-IR" sz="24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الغیوب، </a:t>
            </a:r>
            <a: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«هو» که بی نام و نشان است، </a:t>
            </a:r>
            <a:r>
              <a:rPr lang="fa-IR" sz="24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4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400" b="1" dirty="0">
                <a:solidFill>
                  <a:srgbClr val="1F497D"/>
                </a:solidFill>
                <a:latin typeface="IranNastaliq" panose="02020505000000020003" pitchFamily="18" charset="0"/>
                <a:cs typeface="B Mitra" pitchFamily="2" charset="-78"/>
              </a:rPr>
              <a:t>«هو» اسم اعظم است، امام علی(ع) در جنگ </a:t>
            </a:r>
            <a:r>
              <a:rPr lang="fa-IR" sz="2400" b="1" dirty="0" smtClean="0">
                <a:solidFill>
                  <a:srgbClr val="1F497D"/>
                </a:solidFill>
                <a:latin typeface="IranNastaliq" panose="02020505000000020003" pitchFamily="18" charset="0"/>
                <a:cs typeface="B Mitra" pitchFamily="2" charset="-78"/>
              </a:rPr>
              <a:t>بدر و </a:t>
            </a:r>
            <a:r>
              <a:rPr lang="fa-IR" sz="2400" b="1" dirty="0">
                <a:solidFill>
                  <a:srgbClr val="1F497D"/>
                </a:solidFill>
                <a:latin typeface="IranNastaliq" panose="02020505000000020003" pitchFamily="18" charset="0"/>
                <a:cs typeface="B Mitra" pitchFamily="2" charset="-78"/>
              </a:rPr>
              <a:t>صفین می‌فرمود: یا هو یا من لا هو الا هو</a:t>
            </a:r>
            <a: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ذات الهی( هو) ازجنبه‌های مختلف اسامی مختلف </a:t>
            </a:r>
            <a:r>
              <a:rPr lang="fa-IR" sz="24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دارد: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الله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:</a:t>
            </a:r>
            <a:b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 1.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الله ذاتی( الله احد)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عَلَم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است، در این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مرتبة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خداوند جز صفت «احد» هیچ صفتی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ندارد.</a:t>
            </a:r>
            <a:b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2.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الله وصفی (الله الصمد) در این مرتبه خداوند به اسماء و صفات کمالی توصیف می‌شود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.</a:t>
            </a:r>
            <a:b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endParaRPr lang="en-US" sz="3600" dirty="0">
              <a:latin typeface="IranNastaliq" panose="02020505000000020003" pitchFamily="18" charset="0"/>
              <a:cs typeface="B Mitra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0196" y="692696"/>
            <a:ext cx="50305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ذات خداوند و جلوه‌های آن از نگاه عرفان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4958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72608" cy="1152128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عرفان به دو بخش تقسیم می‌شود </a:t>
            </a:r>
            <a:endParaRPr lang="en-US" sz="3200" dirty="0">
              <a:solidFill>
                <a:schemeClr val="tx2"/>
              </a:solidFill>
              <a:latin typeface="IranNastaliq" panose="02020505000000020003" pitchFamily="18" charset="0"/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826768" cy="40038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ب) عرفان عملی:</a:t>
            </a:r>
          </a:p>
          <a:p>
            <a:pPr marL="0" indent="0" algn="just"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بحث از بایدها و نبایدها، بحث از عمل اخلاقی و تعبدی و نیز از مقامات و حالاتی است که در مسیر سلوک برای سالک حاصل می‌شود.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lvl="0" indent="0" algn="just">
              <a:buNone/>
            </a:pPr>
            <a:endParaRPr lang="fa-IR" b="1" dirty="0">
              <a:solidFill>
                <a:srgbClr val="1F497D"/>
              </a:solidFill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8024" y="2924944"/>
            <a:ext cx="3816424" cy="39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الف) عرفان نظری:</a:t>
            </a:r>
          </a:p>
          <a:p>
            <a:pPr marL="0" indent="0" algn="just">
              <a:buNone/>
            </a:pPr>
            <a:endParaRPr lang="fa-IR" sz="2400" b="1" dirty="0" smtClean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sz="2400" b="1" dirty="0" smtClean="0">
                <a:solidFill>
                  <a:schemeClr val="tx2"/>
                </a:solidFill>
                <a:cs typeface="B Mitra" pitchFamily="2" charset="-78"/>
              </a:rPr>
              <a:t>موضوع این علم:</a:t>
            </a:r>
            <a:endParaRPr lang="fa-IR" sz="2400" b="1" dirty="0">
              <a:solidFill>
                <a:schemeClr val="tx2"/>
              </a:solidFill>
              <a:cs typeface="B Mitra" pitchFamily="2" charset="-78"/>
            </a:endParaRPr>
          </a:p>
          <a:p>
            <a:pPr marL="457200" indent="-457200" algn="just">
              <a:buAutoNum type="arabicPeriod"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توحید یا خداشناسی</a:t>
            </a:r>
          </a:p>
          <a:p>
            <a:pPr marL="457200" indent="-457200" algn="just">
              <a:buAutoNum type="arabicPeriod"/>
            </a:pPr>
            <a:endParaRPr lang="fa-IR" b="1" dirty="0" smtClean="0">
              <a:solidFill>
                <a:schemeClr val="tx2"/>
              </a:solidFill>
              <a:cs typeface="B Mitra" pitchFamily="2" charset="-78"/>
            </a:endParaRPr>
          </a:p>
          <a:p>
            <a:pPr marL="457200" indent="-457200" algn="just">
              <a:buAutoNum type="arabicPeriod"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موحد یا انسان شناسی</a:t>
            </a:r>
          </a:p>
          <a:p>
            <a:pPr marL="0" indent="0" algn="ctr">
              <a:buNone/>
            </a:pPr>
            <a:endParaRPr lang="en-US" sz="6600" b="1" dirty="0">
              <a:solidFill>
                <a:schemeClr val="tx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472608" cy="2016224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مراتب هستی از نگاه </a:t>
            </a:r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عرفان</a:t>
            </a:r>
            <a:b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</a:br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/>
            </a:r>
            <a:b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</a:br>
            <a:r>
              <a:rPr lang="fa-IR" sz="2800" b="1" dirty="0">
                <a:solidFill>
                  <a:schemeClr val="tx2"/>
                </a:solidFill>
                <a:cs typeface="B Mitra" pitchFamily="2" charset="-78"/>
              </a:rPr>
              <a:t>ذات الهی دارای تجلیاتی است: </a:t>
            </a:r>
            <a:r>
              <a:rPr lang="fa-IR" sz="3200" dirty="0"/>
              <a:t/>
            </a:r>
            <a:br>
              <a:rPr lang="fa-IR" sz="3200" dirty="0"/>
            </a:br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endParaRPr lang="en-US" sz="3200" dirty="0">
              <a:solidFill>
                <a:schemeClr val="tx2"/>
              </a:solidFill>
              <a:latin typeface="IranNastaliq" panose="02020505000000020003" pitchFamily="18" charset="0"/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826768" cy="40038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تجلیات </a:t>
            </a: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خلقی:</a:t>
            </a:r>
          </a:p>
          <a:p>
            <a:pPr marL="0" indent="0" algn="just">
              <a:buNone/>
            </a:pPr>
            <a:endParaRPr lang="fa-IR" b="1" dirty="0" smtClean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1. </a:t>
            </a: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جهان جبروت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2</a:t>
            </a: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. جهان ملکوت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3</a:t>
            </a: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. جهان </a:t>
            </a: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مُلک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8024" y="2924944"/>
            <a:ext cx="3816424" cy="39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>
                <a:solidFill>
                  <a:schemeClr val="tx2"/>
                </a:solidFill>
                <a:cs typeface="B Mitra" pitchFamily="2" charset="-78"/>
              </a:rPr>
              <a:t>تجلیات حقانی یا </a:t>
            </a: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الهی:</a:t>
            </a:r>
          </a:p>
          <a:p>
            <a:pPr marL="0" indent="0" algn="just">
              <a:buNone/>
            </a:pPr>
            <a:endParaRPr lang="fa-IR" b="1" dirty="0" smtClean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1.احدیت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2.واحدیت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/>
                </a:solidFill>
                <a:cs typeface="B Mitra" pitchFamily="2" charset="-78"/>
              </a:rPr>
              <a:t>3.اعیان ثابته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82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856984" cy="4032448"/>
          </a:xfrm>
        </p:spPr>
        <p:txBody>
          <a:bodyPr>
            <a:normAutofit/>
          </a:bodyPr>
          <a:lstStyle/>
          <a:p>
            <a:pPr algn="r"/>
            <a: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Oval 2"/>
          <p:cNvSpPr/>
          <p:nvPr/>
        </p:nvSpPr>
        <p:spPr>
          <a:xfrm>
            <a:off x="104172" y="1268760"/>
            <a:ext cx="4290447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واحدیت: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در </a:t>
            </a:r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این تجّلی همه اسماء و صفات از هم متمایزاند.</a:t>
            </a:r>
            <a:endParaRPr lang="fa-IR" sz="32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1268760"/>
            <a:ext cx="4320480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احدیت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: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دراین </a:t>
            </a:r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تجّلی همه اسماء </a:t>
            </a:r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صفات </a:t>
            </a:r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بصورت مندمج‌اند.</a:t>
            </a:r>
            <a:endParaRPr lang="fa-IR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69269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 تصویری اجمالی از </a:t>
            </a:r>
            <a:r>
              <a:rPr lang="fa-IR" sz="3200" b="1" dirty="0">
                <a:solidFill>
                  <a:schemeClr val="tx2"/>
                </a:solidFill>
                <a:cs typeface="B Mitra" pitchFamily="2" charset="-78"/>
              </a:rPr>
              <a:t>تجلیات حقانی</a:t>
            </a:r>
            <a:endParaRPr lang="fa-IR" sz="3200" dirty="0"/>
          </a:p>
        </p:txBody>
      </p:sp>
      <p:sp>
        <p:nvSpPr>
          <p:cNvPr id="9" name="Oval 8"/>
          <p:cNvSpPr/>
          <p:nvPr/>
        </p:nvSpPr>
        <p:spPr>
          <a:xfrm>
            <a:off x="251520" y="3645024"/>
            <a:ext cx="8640960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اعیان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ثابته: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مرتبه </a:t>
            </a:r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قبل از آفرینش موجودات خلقی که </a:t>
            </a:r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از آن </a:t>
            </a:r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به </a:t>
            </a:r>
            <a:r>
              <a:rPr lang="fa-IR" sz="32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وجود </a:t>
            </a:r>
            <a:r>
              <a:rPr lang="fa-IR" sz="32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علمی موجودات تعبیر می‌شود. از این جهت همة موجودات ازلی هستند.</a:t>
            </a:r>
            <a:endParaRPr lang="fa-I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856984" cy="4032448"/>
          </a:xfrm>
        </p:spPr>
        <p:txBody>
          <a:bodyPr>
            <a:normAutofit/>
          </a:bodyPr>
          <a:lstStyle/>
          <a:p>
            <a:pPr algn="r"/>
            <a: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53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Oval 2"/>
          <p:cNvSpPr/>
          <p:nvPr/>
        </p:nvSpPr>
        <p:spPr>
          <a:xfrm>
            <a:off x="104172" y="1268760"/>
            <a:ext cx="4290447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عالم مثال یا ملکوت یا برزخ یا نفوس، که نه مجرد خالص‌اند نه مادی خالص</a:t>
            </a:r>
          </a:p>
        </p:txBody>
      </p:sp>
      <p:sp>
        <p:nvSpPr>
          <p:cNvPr id="4" name="Oval 3"/>
          <p:cNvSpPr/>
          <p:nvPr/>
        </p:nvSpPr>
        <p:spPr>
          <a:xfrm>
            <a:off x="4572000" y="1268760"/>
            <a:ext cx="4320480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عالم عقول یا جبروت یا ارواح، که از همه نواقص جهان مادّی مبّرا و مجرد هستند.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672" y="69269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 تصویری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کوتاه از </a:t>
            </a:r>
            <a:r>
              <a:rPr lang="fa-IR" sz="3200" b="1" dirty="0">
                <a:solidFill>
                  <a:schemeClr val="tx2"/>
                </a:solidFill>
                <a:cs typeface="B Mitra" pitchFamily="2" charset="-78"/>
              </a:rPr>
              <a:t>تجلیات </a:t>
            </a:r>
            <a:r>
              <a:rPr lang="fa-IR" sz="3200" b="1" dirty="0" smtClean="0">
                <a:solidFill>
                  <a:schemeClr val="tx2"/>
                </a:solidFill>
                <a:cs typeface="B Mitra" pitchFamily="2" charset="-78"/>
              </a:rPr>
              <a:t>خلقی</a:t>
            </a:r>
            <a:endParaRPr lang="fa-IR" sz="3200" dirty="0"/>
          </a:p>
        </p:txBody>
      </p:sp>
      <p:sp>
        <p:nvSpPr>
          <p:cNvPr id="7" name="Oval 6"/>
          <p:cNvSpPr/>
          <p:nvPr/>
        </p:nvSpPr>
        <p:spPr>
          <a:xfrm>
            <a:off x="4785085" y="3501008"/>
            <a:ext cx="4143099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عالم ملک یا ماده یا جسمانی </a:t>
            </a:r>
            <a:endParaRPr lang="fa-IR" sz="28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892" y="3501008"/>
            <a:ext cx="4036624" cy="249035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latin typeface="IranNastaliq" panose="02020505000000020003" pitchFamily="18" charset="0"/>
                <a:cs typeface="B Mitra" pitchFamily="2" charset="-78"/>
              </a:rPr>
              <a:t>ظرفیت وجودی انسان طوری است که تمام </a:t>
            </a:r>
            <a:r>
              <a:rPr lang="fa-IR" sz="2800" b="1" dirty="0" smtClean="0">
                <a:solidFill>
                  <a:schemeClr val="bg1"/>
                </a:solidFill>
                <a:latin typeface="IranNastaliq" panose="02020505000000020003" pitchFamily="18" charset="0"/>
                <a:cs typeface="B Mitra" pitchFamily="2" charset="-78"/>
              </a:rPr>
              <a:t>مراتب </a:t>
            </a:r>
            <a:r>
              <a:rPr lang="fa-IR" sz="2800" b="1" dirty="0">
                <a:solidFill>
                  <a:schemeClr val="bg1"/>
                </a:solidFill>
                <a:latin typeface="IranNastaliq" panose="02020505000000020003" pitchFamily="18" charset="0"/>
                <a:cs typeface="B Mitra" pitchFamily="2" charset="-78"/>
              </a:rPr>
              <a:t>هستی </a:t>
            </a:r>
            <a:r>
              <a:rPr lang="fa-IR" sz="2800" b="1" dirty="0" smtClean="0">
                <a:solidFill>
                  <a:schemeClr val="bg1"/>
                </a:solidFill>
                <a:latin typeface="IranNastaliq" panose="02020505000000020003" pitchFamily="18" charset="0"/>
                <a:cs typeface="B Mitra" pitchFamily="2" charset="-78"/>
              </a:rPr>
              <a:t>از حقانی و </a:t>
            </a:r>
            <a:r>
              <a:rPr lang="fa-IR" sz="2800" b="1" dirty="0">
                <a:solidFill>
                  <a:schemeClr val="bg1"/>
                </a:solidFill>
                <a:latin typeface="IranNastaliq" panose="02020505000000020003" pitchFamily="18" charset="0"/>
                <a:cs typeface="B Mitra" pitchFamily="2" charset="-78"/>
              </a:rPr>
              <a:t>خلقی را در خود دارد. </a:t>
            </a:r>
          </a:p>
        </p:txBody>
      </p:sp>
    </p:spTree>
    <p:extLst>
      <p:ext uri="{BB962C8B-B14F-4D97-AF65-F5344CB8AC3E}">
        <p14:creationId xmlns:p14="http://schemas.microsoft.com/office/powerpoint/2010/main" val="12554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3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723</TotalTime>
  <Words>265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 Homa</vt:lpstr>
      <vt:lpstr>B Mitra</vt:lpstr>
      <vt:lpstr>B Titr</vt:lpstr>
      <vt:lpstr>Calibri</vt:lpstr>
      <vt:lpstr>IranNastaliq</vt:lpstr>
      <vt:lpstr>Times New Roman</vt:lpstr>
      <vt:lpstr>37</vt:lpstr>
      <vt:lpstr>بسم اللّه الرحمن الرحیم</vt:lpstr>
      <vt:lpstr>PowerPoint Presentation</vt:lpstr>
      <vt:lpstr>ویژگی های اصلی رویکرد عرفانی</vt:lpstr>
      <vt:lpstr>   ذات خداوند: غیب الغیوب، «هو» که بی نام و نشان است،  «هو» اسم اعظم است، امام علی(ع) در جنگ بدر و صفین می‌فرمود: یا هو یا من لا هو الا هو ذات الهی( هو) ازجنبه‌های مختلف اسامی مختلف دارد:  الله:  1. الله ذاتی( الله احد) عَلَم است، در این مرتبة خداوند جز صفت «احد» هیچ صفتی ندارد. 2. الله وصفی (الله الصمد) در این مرتبه خداوند به اسماء و صفات کمالی توصیف می‌شود.     </vt:lpstr>
      <vt:lpstr>عرفان به دو بخش تقسیم می‌شود </vt:lpstr>
      <vt:lpstr>مراتب هستی از نگاه عرفان  ذات الهی دارای تجلیاتی است:   </vt:lpstr>
      <vt:lpstr>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اللّه الرحمن الرحیم</dc:title>
  <dc:creator>Hamed Abdollahi Sefidan</dc:creator>
  <cp:lastModifiedBy>user1</cp:lastModifiedBy>
  <cp:revision>41</cp:revision>
  <dcterms:created xsi:type="dcterms:W3CDTF">2014-10-08T13:02:03Z</dcterms:created>
  <dcterms:modified xsi:type="dcterms:W3CDTF">2015-10-18T10:23:52Z</dcterms:modified>
</cp:coreProperties>
</file>